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8" r:id="rId6"/>
    <p:sldId id="272" r:id="rId7"/>
    <p:sldId id="259" r:id="rId8"/>
    <p:sldId id="267" r:id="rId9"/>
    <p:sldId id="284" r:id="rId10"/>
    <p:sldId id="273" r:id="rId11"/>
    <p:sldId id="274" r:id="rId12"/>
    <p:sldId id="275" r:id="rId13"/>
    <p:sldId id="276" r:id="rId14"/>
    <p:sldId id="277" r:id="rId15"/>
    <p:sldId id="278" r:id="rId16"/>
    <p:sldId id="283" r:id="rId17"/>
    <p:sldId id="279" r:id="rId18"/>
    <p:sldId id="280" r:id="rId19"/>
    <p:sldId id="282" r:id="rId20"/>
    <p:sldId id="281" r:id="rId21"/>
  </p:sldIdLst>
  <p:sldSz cx="12188825" cy="6858000"/>
  <p:notesSz cx="6858000" cy="9144000"/>
  <p:defaultTextStyle>
    <a:defPPr rtl="0">
      <a:defRPr lang="en-gb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73"/>
    <a:srgbClr val="009999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6FA7-B7CB-4AB5-8B29-BC07B6DB71B8}" v="9" dt="2025-04-30T22:47:54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5" d="100"/>
          <a:sy n="95" d="100"/>
        </p:scale>
        <p:origin x="163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Click to edit Master text styles</a:t>
            </a:r>
          </a:p>
          <a:p>
            <a:pPr lvl="1" rtl="0"/>
            <a:r>
              <a:t>Second level</a:t>
            </a:r>
          </a:p>
          <a:p>
            <a:pPr lvl="2" rtl="0"/>
            <a:r>
              <a:t>Third level</a:t>
            </a:r>
          </a:p>
          <a:p>
            <a:pPr lvl="3" rtl="0"/>
            <a:r>
              <a:t>Fourth level</a:t>
            </a:r>
          </a:p>
          <a:p>
            <a:pPr lvl="4" rtl="0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852" y="836712"/>
            <a:ext cx="8735325" cy="2000251"/>
          </a:xfrm>
        </p:spPr>
        <p:txBody>
          <a:bodyPr rtlCol="0">
            <a:normAutofit fontScale="90000"/>
          </a:bodyPr>
          <a:lstStyle/>
          <a:p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Rubber Ducky Attack: Hidden Admin, RDP Access, and Persistence</a:t>
            </a:r>
            <a:br>
              <a:rPr lang="en-US" dirty="0"/>
            </a:b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97868" y="3573016"/>
            <a:ext cx="8735325" cy="1752600"/>
          </a:xfrm>
        </p:spPr>
        <p:txBody>
          <a:bodyPr rtlCol="0"/>
          <a:lstStyle/>
          <a:p>
            <a:pPr rtl="0"/>
            <a:r>
              <a:rPr lang="en-US" dirty="0">
                <a:solidFill>
                  <a:schemeClr val="tx1"/>
                </a:solidFill>
              </a:rPr>
              <a:t>By Sahifa Syed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0E710-7720-5E63-F7B7-CB343D6E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278" y="8401"/>
            <a:ext cx="12188825" cy="85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D9F6-8A52-1EB0-0285-926AE888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663AC-6C4F-57D1-BF0C-8F17429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86" y="428342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– Add Persistence with Scheduled Task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9CEF-B724-2B31-8F07-18114E05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983" y="2708920"/>
            <a:ext cx="10360501" cy="18712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Ensures RDP is always re-enabled every time the system logs in.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Security Impact:</a:t>
            </a:r>
            <a:r>
              <a:rPr lang="en-US" dirty="0"/>
              <a:t> Maintains long-term access even after reboot. </a:t>
            </a:r>
            <a:r>
              <a:rPr lang="en-US" b="1" dirty="0"/>
              <a:t>MITRE TTP:</a:t>
            </a:r>
            <a:r>
              <a:rPr lang="en-US" dirty="0"/>
              <a:t> T1053 – Scheduled Task</a:t>
            </a:r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8E67B3-6A3D-ED27-DC46-3D8E961B686B}"/>
              </a:ext>
            </a:extLst>
          </p:cNvPr>
          <p:cNvSpPr/>
          <p:nvPr/>
        </p:nvSpPr>
        <p:spPr>
          <a:xfrm>
            <a:off x="1254983" y="2708920"/>
            <a:ext cx="9937104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31EFA-2D41-12C8-3890-5D7B703C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268760"/>
            <a:ext cx="11000296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85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AD26-A990-582D-63A8-93D3BD00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501680-4B82-951C-1963-AAB11E18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348" y="476672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 – Clear Security Logs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9450-031B-350D-F4F0-52BDED2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3019443"/>
            <a:ext cx="10360501" cy="1511179"/>
          </a:xfrm>
        </p:spPr>
        <p:txBody>
          <a:bodyPr/>
          <a:lstStyle/>
          <a:p>
            <a:r>
              <a:rPr lang="en-US" b="1" dirty="0"/>
              <a:t>Purpose:</a:t>
            </a:r>
            <a:r>
              <a:rPr lang="en-US" dirty="0"/>
              <a:t> Deletes all security event logs. </a:t>
            </a:r>
          </a:p>
          <a:p>
            <a:r>
              <a:rPr lang="en-US" b="1" dirty="0"/>
              <a:t>Security Impact:</a:t>
            </a:r>
            <a:r>
              <a:rPr lang="en-US" dirty="0"/>
              <a:t> Erases evidence of the attack from log files. </a:t>
            </a:r>
            <a:r>
              <a:rPr lang="en-US" b="1" dirty="0"/>
              <a:t>MITRE TTP:</a:t>
            </a:r>
            <a:r>
              <a:rPr lang="en-US" dirty="0"/>
              <a:t> T1070 – Indicator Removal on Host</a:t>
            </a:r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1BA20D-889A-FD75-8908-F21FF2523CD9}"/>
              </a:ext>
            </a:extLst>
          </p:cNvPr>
          <p:cNvSpPr/>
          <p:nvPr/>
        </p:nvSpPr>
        <p:spPr>
          <a:xfrm>
            <a:off x="1053852" y="3017393"/>
            <a:ext cx="10360501" cy="1513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3B67-9D00-951B-2C3E-8ADEA374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1228223"/>
            <a:ext cx="5159187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00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A3C3-A80B-C413-2C46-76F8D7D3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70F64-BA7B-31A0-E289-3E64A0E1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-315416"/>
            <a:ext cx="10360501" cy="1223963"/>
          </a:xfrm>
        </p:spPr>
        <p:txBody>
          <a:bodyPr rtlCol="0">
            <a:norm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MITRE ATT&amp;CK Mapping</a:t>
            </a:r>
            <a:endParaRPr lang="en-gb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76F0-077B-1C70-B832-A947BAECCBF0}"/>
              </a:ext>
            </a:extLst>
          </p:cNvPr>
          <p:cNvSpPr txBox="1"/>
          <p:nvPr/>
        </p:nvSpPr>
        <p:spPr>
          <a:xfrm>
            <a:off x="261764" y="6453336"/>
            <a:ext cx="64145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(Mitre Corporation, 2024)</a:t>
            </a:r>
            <a:br>
              <a:rPr lang="en-GB" sz="4000" i="1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GB" sz="4000" i="1" dirty="0">
                <a:solidFill>
                  <a:schemeClr val="tx2">
                    <a:lumMod val="50000"/>
                  </a:schemeClr>
                </a:solidFill>
              </a:rPr>
            </a:br>
            <a:endParaRPr lang="en-GB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2E0CCC-6F72-FD28-D149-AAD343EEB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27772"/>
              </p:ext>
            </p:extLst>
          </p:nvPr>
        </p:nvGraphicFramePr>
        <p:xfrm>
          <a:off x="2999312" y="1342870"/>
          <a:ext cx="812588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>
                  <a:extLst>
                    <a:ext uri="{9D8B030D-6E8A-4147-A177-3AD203B41FA5}">
                      <a16:colId xmlns:a16="http://schemas.microsoft.com/office/drawing/2014/main" val="1195099258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2613687320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608125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MITRE Technique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Technique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2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T1059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Scripting (PowerShell)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Used to execute arbitrary commands/scripts.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1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T1078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Valid 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Abuse of valid accounts to gain unauthorized access.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93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T1053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Scheduled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Create scheduled tasks for persistence.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3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rgbClr val="007373"/>
                          </a:solidFill>
                          <a:latin typeface="+mn-lt"/>
                        </a:rPr>
                        <a:t>T1021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Remote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Use of RDP for lateral movement or persistence.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88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T1070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Clear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Deletion of logs and artifacts to hide traces.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2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T1098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Account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7373"/>
                          </a:solidFill>
                        </a:rPr>
                        <a:t>Creation or modification of user accounts to maintain access.</a:t>
                      </a:r>
                      <a:endParaRPr lang="en-GB" sz="1400" b="1" dirty="0">
                        <a:solidFill>
                          <a:srgbClr val="0073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326185"/>
                  </a:ext>
                </a:extLst>
              </a:tr>
            </a:tbl>
          </a:graphicData>
        </a:graphic>
      </p:graphicFrame>
      <p:pic>
        <p:nvPicPr>
          <p:cNvPr id="5" name="Graphic 4" descr="Connections outline">
            <a:extLst>
              <a:ext uri="{FF2B5EF4-FFF2-40B4-BE49-F238E27FC236}">
                <a16:creationId xmlns:a16="http://schemas.microsoft.com/office/drawing/2014/main" id="{34AE03ED-736A-860F-5AAE-FE7484E23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6740" y="11309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96EE7-19E1-B8A8-0A12-95098D95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91099" y="1704193"/>
            <a:ext cx="6251901" cy="28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11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BE6DB76-2C4D-AB1B-77A1-931A7BEA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116632"/>
            <a:ext cx="11068217" cy="12239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MITRE ATT&amp;CK Framework Mapping (Highlighted Techniques)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5A213-91F4-5C16-DC93-05F728287681}"/>
              </a:ext>
            </a:extLst>
          </p:cNvPr>
          <p:cNvSpPr txBox="1"/>
          <p:nvPr/>
        </p:nvSpPr>
        <p:spPr>
          <a:xfrm>
            <a:off x="261764" y="6453336"/>
            <a:ext cx="64145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(Mitre Corporation, 2024)</a:t>
            </a:r>
            <a:br>
              <a:rPr lang="en-GB" sz="4000" i="1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GB" sz="4000" i="1" dirty="0">
                <a:solidFill>
                  <a:schemeClr val="tx2">
                    <a:lumMod val="50000"/>
                  </a:schemeClr>
                </a:solidFill>
              </a:rPr>
            </a:b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2A837-7EE4-E192-E886-8F7134B2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71" y="908720"/>
            <a:ext cx="9844081" cy="5414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2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2E3D-C54E-CF6B-890E-3D8672C3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348" y="-540575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Strategies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6820-0350-966F-3FBE-CEEA9611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980" y="929035"/>
            <a:ext cx="10360501" cy="54118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400" dirty="0"/>
              <a:t>M1018 : User Account Management</a:t>
            </a:r>
          </a:p>
          <a:p>
            <a:r>
              <a:rPr lang="en-GB" sz="3400" dirty="0"/>
              <a:t>✅ Enforce Group Policy to block unauthorized account creation</a:t>
            </a:r>
            <a:br>
              <a:rPr lang="en-GB" sz="3400" dirty="0"/>
            </a:br>
            <a:r>
              <a:rPr lang="en-GB" sz="3400" dirty="0"/>
              <a:t>➡️ Prevents stealth creation of </a:t>
            </a:r>
            <a:r>
              <a:rPr lang="en-GB" sz="3400" dirty="0" err="1"/>
              <a:t>HiddenAdmin</a:t>
            </a:r>
            <a:r>
              <a:rPr lang="en-GB" sz="3400" dirty="0"/>
              <a:t> account</a:t>
            </a:r>
          </a:p>
          <a:p>
            <a:pPr marL="0" indent="0">
              <a:buNone/>
            </a:pPr>
            <a:r>
              <a:rPr lang="en-GB" sz="3400" dirty="0"/>
              <a:t>M1036 : Account Use Policies</a:t>
            </a:r>
          </a:p>
          <a:p>
            <a:br>
              <a:rPr lang="en-GB" sz="3400" dirty="0"/>
            </a:br>
            <a:r>
              <a:rPr lang="en-GB" sz="3400" dirty="0"/>
              <a:t>✅ Monitor for hidden user accounts via registry monitoring</a:t>
            </a:r>
            <a:br>
              <a:rPr lang="en-GB" sz="3400" dirty="0"/>
            </a:br>
            <a:r>
              <a:rPr lang="en-GB" sz="3400" dirty="0"/>
              <a:t>➡️ Detects stealthy manipulation of </a:t>
            </a:r>
            <a:r>
              <a:rPr lang="en-GB" sz="3400" dirty="0" err="1"/>
              <a:t>SpecialAccounts</a:t>
            </a:r>
            <a:r>
              <a:rPr lang="en-GB" sz="3400" dirty="0"/>
              <a:t>\</a:t>
            </a:r>
            <a:r>
              <a:rPr lang="en-GB" sz="3400" dirty="0" err="1"/>
              <a:t>UserList</a:t>
            </a:r>
            <a:endParaRPr lang="en-GB" sz="3400" dirty="0"/>
          </a:p>
          <a:p>
            <a:pPr marL="0" indent="0">
              <a:buNone/>
            </a:pPr>
            <a:r>
              <a:rPr lang="en-GB" sz="3400" dirty="0"/>
              <a:t> M1035 :  Limit Access to Remote Services</a:t>
            </a:r>
          </a:p>
          <a:p>
            <a:r>
              <a:rPr lang="en-GB" sz="3400" dirty="0"/>
              <a:t>✅ Restrict RDP access, enforce MFA</a:t>
            </a:r>
            <a:br>
              <a:rPr lang="en-GB" sz="3400" dirty="0"/>
            </a:br>
            <a:r>
              <a:rPr lang="en-GB" sz="3400" dirty="0"/>
              <a:t>➡️ Blocks unauthorized remote desktop connections</a:t>
            </a:r>
          </a:p>
          <a:p>
            <a:pPr marL="0" indent="0">
              <a:buNone/>
            </a:pPr>
            <a:r>
              <a:rPr lang="en-GB" sz="3400" dirty="0"/>
              <a:t> M1047 : Audit</a:t>
            </a:r>
          </a:p>
          <a:p>
            <a:r>
              <a:rPr lang="en-GB" sz="3400" dirty="0"/>
              <a:t>✅ Monitor scheduled task creation and event log clearing</a:t>
            </a:r>
            <a:br>
              <a:rPr lang="en-GB" sz="3400" dirty="0"/>
            </a:br>
            <a:r>
              <a:rPr lang="en-GB" sz="3400" dirty="0"/>
              <a:t>➡️ Detects suspicious persistence and forensic tampering</a:t>
            </a:r>
          </a:p>
          <a:p>
            <a:pPr marL="0" indent="0">
              <a:buNone/>
            </a:pPr>
            <a:r>
              <a:rPr lang="en-GB" sz="3400" dirty="0"/>
              <a:t> </a:t>
            </a:r>
            <a:r>
              <a:rPr lang="en-GB" sz="3400"/>
              <a:t>M1027 : </a:t>
            </a:r>
            <a:r>
              <a:rPr lang="en-GB" sz="3400" dirty="0"/>
              <a:t>Password Policies</a:t>
            </a:r>
          </a:p>
          <a:p>
            <a:r>
              <a:rPr lang="en-GB" sz="3400" dirty="0"/>
              <a:t>✅ Enforce strong passwords and regular rotation</a:t>
            </a:r>
            <a:br>
              <a:rPr lang="en-GB" sz="3400" dirty="0"/>
            </a:br>
            <a:r>
              <a:rPr lang="en-GB" sz="3400" dirty="0"/>
              <a:t>➡️ Makes brute-forcing or guessing admin credentials harder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B1019-AC39-4EF0-64F8-865F630EAB4F}"/>
              </a:ext>
            </a:extLst>
          </p:cNvPr>
          <p:cNvSpPr txBox="1"/>
          <p:nvPr/>
        </p:nvSpPr>
        <p:spPr>
          <a:xfrm>
            <a:off x="2061964" y="6535588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(Mitre Corporation, 2024)</a:t>
            </a:r>
            <a:endParaRPr lang="en-GB" sz="1800" i="1" dirty="0"/>
          </a:p>
        </p:txBody>
      </p:sp>
      <p:pic>
        <p:nvPicPr>
          <p:cNvPr id="8" name="Graphic 7" descr="Clipboard Checked with solid fill">
            <a:extLst>
              <a:ext uri="{FF2B5EF4-FFF2-40B4-BE49-F238E27FC236}">
                <a16:creationId xmlns:a16="http://schemas.microsoft.com/office/drawing/2014/main" id="{0F84F579-ECA5-CB75-DA79-6C253CAAD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460" y="38226"/>
            <a:ext cx="668753" cy="668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587D8-F8A5-21F2-ADBC-21C3F586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89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3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2108-AEF9-CF56-4C1F-AE6EF311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-123390"/>
            <a:ext cx="10360501" cy="12239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Globe outline">
            <a:extLst>
              <a:ext uri="{FF2B5EF4-FFF2-40B4-BE49-F238E27FC236}">
                <a16:creationId xmlns:a16="http://schemas.microsoft.com/office/drawing/2014/main" id="{46AC0BB0-8EA3-FA8E-3796-804027BC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399" y="1824453"/>
            <a:ext cx="2401416" cy="2401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FD93-AC6F-70CF-53B7-C76AB21D66D2}"/>
              </a:ext>
            </a:extLst>
          </p:cNvPr>
          <p:cNvSpPr txBox="1"/>
          <p:nvPr/>
        </p:nvSpPr>
        <p:spPr>
          <a:xfrm>
            <a:off x="914161" y="4375556"/>
            <a:ext cx="37954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Real-world impact with low complexity</a:t>
            </a:r>
          </a:p>
          <a:p>
            <a:endParaRPr lang="en-GB" sz="2800" dirty="0"/>
          </a:p>
        </p:txBody>
      </p:sp>
      <p:pic>
        <p:nvPicPr>
          <p:cNvPr id="16" name="Graphic 15" descr="Target with solid fill">
            <a:extLst>
              <a:ext uri="{FF2B5EF4-FFF2-40B4-BE49-F238E27FC236}">
                <a16:creationId xmlns:a16="http://schemas.microsoft.com/office/drawing/2014/main" id="{F111AF16-D77B-3E0B-FCC0-C75892A8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882" y="2040477"/>
            <a:ext cx="2185392" cy="2185392"/>
          </a:xfrm>
          <a:prstGeom prst="rect">
            <a:avLst/>
          </a:prstGeom>
        </p:spPr>
      </p:pic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6450A153-24EE-30CB-3F2A-7A6C37B65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002" y="1870666"/>
            <a:ext cx="2473424" cy="2473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559617-0E54-AB20-2D63-797D97A0242C}"/>
              </a:ext>
            </a:extLst>
          </p:cNvPr>
          <p:cNvSpPr txBox="1"/>
          <p:nvPr/>
        </p:nvSpPr>
        <p:spPr>
          <a:xfrm>
            <a:off x="4330215" y="439098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Easy to execute, hard to detect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170CF-0598-D337-5423-A9A4AD107CFD}"/>
              </a:ext>
            </a:extLst>
          </p:cNvPr>
          <p:cNvSpPr txBox="1"/>
          <p:nvPr/>
        </p:nvSpPr>
        <p:spPr>
          <a:xfrm>
            <a:off x="8326660" y="4346050"/>
            <a:ext cx="371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Demonstrates the need for better USB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31671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9963-694F-9C30-3755-21825CC5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980728"/>
            <a:ext cx="10360501" cy="12239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GB" sz="4000" dirty="0"/>
            </a:br>
            <a:br>
              <a:rPr lang="en-GB" sz="4000" dirty="0"/>
            </a:b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7929-AE53-99E0-147D-C75A406B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1484784"/>
            <a:ext cx="10360501" cy="5184576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Hak5. (2023) </a:t>
            </a:r>
            <a:r>
              <a:rPr lang="en-GB" sz="3300" i="1" dirty="0"/>
              <a:t>USB Rubber Ducky Documentation.</a:t>
            </a:r>
            <a:r>
              <a:rPr lang="en-GB" sz="3300" dirty="0"/>
              <a:t> [online] Available at: https://docs.hak5.org/ [Accessed 13 Feb.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Microsoft. (2024) </a:t>
            </a:r>
            <a:r>
              <a:rPr lang="en-GB" sz="3300" i="1" dirty="0" err="1"/>
              <a:t>wevtutil</a:t>
            </a:r>
            <a:r>
              <a:rPr lang="en-GB" sz="3300" i="1" dirty="0"/>
              <a:t> command-line reference.</a:t>
            </a:r>
            <a:r>
              <a:rPr lang="en-GB" sz="3300" dirty="0"/>
              <a:t> [online] Available at: https://learn.microsoft.com/en-us/windows-server/administration/windows-commands/wevtutil [Accessed 18 Feb.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Microsoft. (2024) </a:t>
            </a:r>
            <a:r>
              <a:rPr lang="en-GB" sz="3300" i="1" dirty="0"/>
              <a:t>Group Policy Overview.</a:t>
            </a:r>
            <a:r>
              <a:rPr lang="en-GB" sz="3300" dirty="0"/>
              <a:t> [online] Available at: https://learn.microsoft.com/en-us/windows-server/identity/ad-ds/get-started/group-policy-overview [Accessed 18 Feb.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Mitre Corporation. (2024) </a:t>
            </a:r>
            <a:r>
              <a:rPr lang="en-GB" sz="3300" i="1" dirty="0"/>
              <a:t>MITRE ATT&amp;CK Framework.</a:t>
            </a:r>
            <a:r>
              <a:rPr lang="en-GB" sz="3300" dirty="0"/>
              <a:t> [online] Available at: https://attack.mitre.org/ [Accessed 24 Feb.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Microsoft. (2024) </a:t>
            </a:r>
            <a:r>
              <a:rPr lang="en-GB" sz="3300" i="1" dirty="0"/>
              <a:t>Configure RDP and firewall rules.</a:t>
            </a:r>
            <a:r>
              <a:rPr lang="en-GB" sz="3300" dirty="0"/>
              <a:t> [online] Available at: https://learn.microsoft.com/en-us/windows-server/remote/remote-desktop-services/clients/remote-desktop-allow-access [Accessed 01 Mar.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300" dirty="0"/>
              <a:t>Splunk Inc. (2024) </a:t>
            </a:r>
            <a:r>
              <a:rPr lang="en-GB" sz="3300" i="1" dirty="0"/>
              <a:t>Monitor Windows Event Logs.</a:t>
            </a:r>
            <a:r>
              <a:rPr lang="en-GB" sz="3300" dirty="0"/>
              <a:t> [online] Available at: https://www.splunk.com/en_us/blog [Accessed 03 Mar.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/>
              <a:t>Cisco. (2024) </a:t>
            </a:r>
            <a:r>
              <a:rPr lang="en-US" sz="3300" i="1" dirty="0"/>
              <a:t>USB Threat Protection Best Practices</a:t>
            </a:r>
            <a:r>
              <a:rPr lang="en-US" sz="3300" dirty="0"/>
              <a:t>. [online] Available at: https://www.cisco.com/c/en/us/about/security-center/usb-threat-protection.html [Accessed 10 Mar. 2025].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dirty="0"/>
              <a:t>SANS Institute. (2024) </a:t>
            </a:r>
            <a:r>
              <a:rPr lang="en-US" sz="3300" i="1" dirty="0"/>
              <a:t>Detecting Malicious Scheduled Tasks</a:t>
            </a:r>
            <a:r>
              <a:rPr lang="en-US" sz="3300" dirty="0"/>
              <a:t>. [online] Available at: https://www.sans.org/blog/detecting-malicious-scheduled-tasks/ [Accessed 15 Mar. 2025].</a:t>
            </a:r>
            <a:endParaRPr lang="en-GB" sz="33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94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3991-5C21-C843-50CD-479925D4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16" y="1196752"/>
            <a:ext cx="8735325" cy="2000251"/>
          </a:xfrm>
        </p:spPr>
        <p:txBody>
          <a:bodyPr/>
          <a:lstStyle/>
          <a:p>
            <a:pPr algn="ctr"/>
            <a:r>
              <a:rPr lang="en-US" b="1" dirty="0"/>
              <a:t>Thank You For Watching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GB" b="1" dirty="0"/>
          </a:p>
        </p:txBody>
      </p:sp>
      <p:pic>
        <p:nvPicPr>
          <p:cNvPr id="11" name="Picture 10" descr="Binary code on screen">
            <a:extLst>
              <a:ext uri="{FF2B5EF4-FFF2-40B4-BE49-F238E27FC236}">
                <a16:creationId xmlns:a16="http://schemas.microsoft.com/office/drawing/2014/main" id="{DE8FBD8C-34F6-B965-04FE-2CD14FC9C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1" y="-23711"/>
            <a:ext cx="12188825" cy="68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66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rtlCol="0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What is a USB Rubber Ducky?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932146" y="1412776"/>
            <a:ext cx="5078677" cy="4465320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malicious USB device that acts like a keyboard </a:t>
            </a:r>
            <a:r>
              <a:rPr lang="en-GB" dirty="0"/>
              <a:t>(Hak5, 2023)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Injects keystrokes to automate 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Often used in Red Teaming and Penetration Testing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72DF-45B6-8CA1-A58B-998DC2DC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60" y="1498600"/>
            <a:ext cx="3519750" cy="37444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63657-2CEC-8A35-2329-9990565CC56B}"/>
              </a:ext>
            </a:extLst>
          </p:cNvPr>
          <p:cNvSpPr txBox="1"/>
          <p:nvPr/>
        </p:nvSpPr>
        <p:spPr>
          <a:xfrm>
            <a:off x="405780" y="6488668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(Hak5, 2023)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57A4-F0E8-CD25-B5CB-84C2C86C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2A2AFF2-8E64-155B-C6D5-923EA035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817846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Attack</a:t>
            </a:r>
            <a:br>
              <a:rPr lang="en-GB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81AE905-2AEB-26C0-E29B-94E85E8BC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 hidden admin account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Enable Remote Desktop (RDP)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persistence through scheduled tasks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Clear security logs to cover tracks </a:t>
            </a:r>
          </a:p>
          <a:p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415D74-EA93-9CD4-621C-9084233B8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193" y="2276872"/>
            <a:ext cx="493879" cy="493879"/>
          </a:xfrm>
          <a:prstGeom prst="rect">
            <a:avLst/>
          </a:prstGeom>
        </p:spPr>
      </p:pic>
      <p:pic>
        <p:nvPicPr>
          <p:cNvPr id="7" name="Picture 6" descr="A blue and white padlock&#10;&#10;AI-generated content may be incorrect.">
            <a:extLst>
              <a:ext uri="{FF2B5EF4-FFF2-40B4-BE49-F238E27FC236}">
                <a16:creationId xmlns:a16="http://schemas.microsoft.com/office/drawing/2014/main" id="{0461067B-1010-9683-698E-707679342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49" y="1714298"/>
            <a:ext cx="368937" cy="368937"/>
          </a:xfrm>
          <a:prstGeom prst="rect">
            <a:avLst/>
          </a:prstGeom>
        </p:spPr>
      </p:pic>
      <p:pic>
        <p:nvPicPr>
          <p:cNvPr id="9" name="Picture 8" descr="A blue and white clipboard with a clock&#10;&#10;AI-generated content may be incorrect.">
            <a:extLst>
              <a:ext uri="{FF2B5EF4-FFF2-40B4-BE49-F238E27FC236}">
                <a16:creationId xmlns:a16="http://schemas.microsoft.com/office/drawing/2014/main" id="{B5E18AE8-5AD1-4F7F-FD31-FAA7D3ED09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2852936"/>
            <a:ext cx="493879" cy="493879"/>
          </a:xfrm>
          <a:prstGeom prst="rect">
            <a:avLst/>
          </a:prstGeom>
        </p:spPr>
      </p:pic>
      <p:pic>
        <p:nvPicPr>
          <p:cNvPr id="11" name="Picture 10" descr="A cartoon of a broom&#10;&#10;AI-generated content may be incorrect.">
            <a:extLst>
              <a:ext uri="{FF2B5EF4-FFF2-40B4-BE49-F238E27FC236}">
                <a16:creationId xmlns:a16="http://schemas.microsoft.com/office/drawing/2014/main" id="{F69D6443-3AC1-67D6-5539-5219B1E260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34" y="3439054"/>
            <a:ext cx="493879" cy="4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5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rtlCol="0" anchor="b">
            <a:norm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Environment</a:t>
            </a:r>
            <a:br>
              <a:rPr lang="en-GB" dirty="0"/>
            </a:br>
            <a:endParaRPr lang="en-gb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81CFD6C6-9D0A-F444-FD3F-4334A34B3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Fresh Windows 11 VM with full admin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Used VMware Workstation for isolation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RDP and PowerShell available by default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7EAE8-F416-C201-D9A3-7E356D0E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91" y="1677928"/>
            <a:ext cx="5078677" cy="2932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53852" y="2817018"/>
            <a:ext cx="10360501" cy="1223963"/>
          </a:xfrm>
        </p:spPr>
        <p:txBody>
          <a:bodyPr rtlCol="0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Attack Demonstration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AAD7-B181-257B-8D82-9B95AB4D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6FDA3C-2B16-F63A-7AB0-DC4EDA27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988840"/>
            <a:ext cx="10360501" cy="1223963"/>
          </a:xfrm>
        </p:spPr>
        <p:txBody>
          <a:bodyPr rtlCol="0"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Of Live Attack Demonstration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CC1E1B7-0EFB-C079-9859-B0B00EEA5EEB}"/>
              </a:ext>
            </a:extLst>
          </p:cNvPr>
          <p:cNvSpPr txBox="1">
            <a:spLocks/>
          </p:cNvSpPr>
          <p:nvPr/>
        </p:nvSpPr>
        <p:spPr>
          <a:xfrm>
            <a:off x="1269876" y="393305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Now, Onto The Steps Used To Execute This Attack</a:t>
            </a:r>
            <a:br>
              <a:rPr lang="en-GB" dirty="0"/>
            </a:br>
            <a:endParaRPr lang="en-gb" dirty="0"/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915B481F-7EB4-1BE3-8850-F83462967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212" y="4797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1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6A08-AADE-89D0-C661-6F07CBB1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3D51F8-4804-0BA9-39E1-1FD3E256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92" y="620688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– Create Hidden Admin Account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Command(s):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856DE-2F91-1F9A-786A-10D84842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159" y="3429000"/>
            <a:ext cx="9082183" cy="162780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Create a new administrator account without modifying the existing ones.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Security Impact:</a:t>
            </a:r>
            <a:r>
              <a:rPr lang="en-US" dirty="0"/>
              <a:t> Gives attacker full control of the system. </a:t>
            </a:r>
            <a:r>
              <a:rPr lang="en-US" b="1" dirty="0"/>
              <a:t>MITRE TTP:</a:t>
            </a:r>
            <a:r>
              <a:rPr lang="en-US" dirty="0"/>
              <a:t> T1078 – Valid Accounts</a:t>
            </a:r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AC5-1085-2001-FCD7-5CF691F6A6DA}"/>
              </a:ext>
            </a:extLst>
          </p:cNvPr>
          <p:cNvSpPr/>
          <p:nvPr/>
        </p:nvSpPr>
        <p:spPr>
          <a:xfrm>
            <a:off x="1512215" y="3356992"/>
            <a:ext cx="8573054" cy="16998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8CB98-3F77-AB15-106B-367D2772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74" y="1560523"/>
            <a:ext cx="9261272" cy="1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59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CA65-5353-77E2-4F25-F2802A24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7551EE-264A-8697-48E0-1D5B88F9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620688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– Hide the Admin Account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F87D6-17B2-7075-1F46-7538D70C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484" y="3197843"/>
            <a:ext cx="10360501" cy="15831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Hides the user account from the Windows login screen.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Security Impact:</a:t>
            </a:r>
            <a:r>
              <a:rPr lang="en-US" dirty="0"/>
              <a:t> Makes the admin account invisible to users and harder to detect. </a:t>
            </a:r>
            <a:r>
              <a:rPr lang="en-US" b="1" dirty="0"/>
              <a:t>MITRE TTP:</a:t>
            </a:r>
            <a:r>
              <a:rPr lang="en-US" dirty="0"/>
              <a:t> T1098 – Account Manipulation</a:t>
            </a:r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FB1B3-CE44-7B18-CB0C-3F337181C9DC}"/>
              </a:ext>
            </a:extLst>
          </p:cNvPr>
          <p:cNvSpPr/>
          <p:nvPr/>
        </p:nvSpPr>
        <p:spPr>
          <a:xfrm>
            <a:off x="1125859" y="3184550"/>
            <a:ext cx="9937105" cy="1583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69701-31BB-D930-E9A0-3C238393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69" y="1700808"/>
            <a:ext cx="975708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42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BE7D8-ABAA-D293-00DC-7E0144C52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D1B123-473C-973A-D390-D4EE1A1C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620688"/>
            <a:ext cx="10360501" cy="1223963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– Enable RDP for Remote Access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Commands: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34F8-658F-CA7E-7B07-A8419A9A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407" y="3459855"/>
            <a:ext cx="10360501" cy="14813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Enables Remote Desktop and opens firewall access.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Security Impact:</a:t>
            </a:r>
            <a:r>
              <a:rPr lang="en-US" dirty="0"/>
              <a:t> Attacker can access the system remotely anytime. </a:t>
            </a:r>
            <a:r>
              <a:rPr lang="en-US" b="1" dirty="0"/>
              <a:t>MITRE TTP:</a:t>
            </a:r>
            <a:r>
              <a:rPr lang="en-US" dirty="0"/>
              <a:t> T1021 – Remote Services</a:t>
            </a:r>
          </a:p>
          <a:p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C5E78-5895-809E-4907-CB1902FC0825}"/>
              </a:ext>
            </a:extLst>
          </p:cNvPr>
          <p:cNvSpPr/>
          <p:nvPr/>
        </p:nvSpPr>
        <p:spPr>
          <a:xfrm>
            <a:off x="1118358" y="3451827"/>
            <a:ext cx="10225136" cy="1561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2DF9D-4D23-CF19-6660-77518D97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493445"/>
            <a:ext cx="9922100" cy="251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5BF69-B224-49F2-4657-44C77C41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017769"/>
            <a:ext cx="10036410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03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4873beb7-5857-4685-be1f-d57550cc96cc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905</Words>
  <Application>Microsoft Office PowerPoint</Application>
  <PresentationFormat>Custom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Tech 16x9</vt:lpstr>
      <vt:lpstr>   USB Rubber Ducky Attack: Hidden Admin, RDP Access, and Persistence </vt:lpstr>
      <vt:lpstr>Introduction: What is a USB Rubber Ducky? </vt:lpstr>
      <vt:lpstr>Objective of the Attack  </vt:lpstr>
      <vt:lpstr>Target Environment </vt:lpstr>
      <vt:lpstr>Live Attack Demonstration </vt:lpstr>
      <vt:lpstr>End Of Live Attack Demonstration </vt:lpstr>
      <vt:lpstr>Step 1 – Create Hidden Admin Account Command(s):  </vt:lpstr>
      <vt:lpstr>Step 2 – Hide the Admin Account Command:  </vt:lpstr>
      <vt:lpstr>Step 3 – Enable RDP for Remote Access Commands:  </vt:lpstr>
      <vt:lpstr>Step 4 – Add Persistence with Scheduled Task Command:  </vt:lpstr>
      <vt:lpstr>Step 5 – Clear Security Logs Command:  </vt:lpstr>
      <vt:lpstr>MITRE ATT&amp;CK Mapping</vt:lpstr>
      <vt:lpstr>MITRE ATT&amp;CK Framework Mapping (Highlighted Techniques) </vt:lpstr>
      <vt:lpstr>Mitigation Strategies</vt:lpstr>
      <vt:lpstr>Conclusion</vt:lpstr>
      <vt:lpstr>References  </vt:lpstr>
      <vt:lpstr>Thank You For Watching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sahifa syed</dc:creator>
  <cp:lastModifiedBy>sahifa syed</cp:lastModifiedBy>
  <cp:revision>7</cp:revision>
  <dcterms:created xsi:type="dcterms:W3CDTF">2025-04-23T19:44:21Z</dcterms:created>
  <dcterms:modified xsi:type="dcterms:W3CDTF">2025-04-30T23:59:42Z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